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48" r:id="rId1"/>
    <p:sldMasterId id="2147483674" r:id="rId2"/>
    <p:sldMasterId id="2147483676" r:id="rId3"/>
  </p:sldMasterIdLst>
  <p:notesMasterIdLst>
    <p:notesMasterId r:id="rId38"/>
  </p:notesMasterIdLst>
  <p:sldIdLst>
    <p:sldId id="287" r:id="rId4"/>
    <p:sldId id="256" r:id="rId5"/>
    <p:sldId id="288" r:id="rId6"/>
    <p:sldId id="289" r:id="rId7"/>
    <p:sldId id="290" r:id="rId8"/>
    <p:sldId id="291" r:id="rId9"/>
    <p:sldId id="286" r:id="rId10"/>
    <p:sldId id="315" r:id="rId11"/>
    <p:sldId id="316" r:id="rId12"/>
    <p:sldId id="292" r:id="rId13"/>
    <p:sldId id="293" r:id="rId14"/>
    <p:sldId id="294" r:id="rId15"/>
    <p:sldId id="295" r:id="rId16"/>
    <p:sldId id="296" r:id="rId17"/>
    <p:sldId id="297" r:id="rId18"/>
    <p:sldId id="298" r:id="rId19"/>
    <p:sldId id="299" r:id="rId20"/>
    <p:sldId id="300" r:id="rId21"/>
    <p:sldId id="301" r:id="rId22"/>
    <p:sldId id="302" r:id="rId23"/>
    <p:sldId id="303" r:id="rId24"/>
    <p:sldId id="304" r:id="rId25"/>
    <p:sldId id="305" r:id="rId26"/>
    <p:sldId id="306" r:id="rId27"/>
    <p:sldId id="307" r:id="rId28"/>
    <p:sldId id="308" r:id="rId29"/>
    <p:sldId id="309" r:id="rId30"/>
    <p:sldId id="310" r:id="rId31"/>
    <p:sldId id="311" r:id="rId32"/>
    <p:sldId id="312" r:id="rId33"/>
    <p:sldId id="313" r:id="rId34"/>
    <p:sldId id="314" r:id="rId35"/>
    <p:sldId id="317" r:id="rId36"/>
    <p:sldId id="318" r:id="rId37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3778D"/>
    <a:srgbClr val="1B90B3"/>
    <a:srgbClr val="404C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263" autoAdjust="0"/>
    <p:restoredTop sz="94660"/>
  </p:normalViewPr>
  <p:slideViewPr>
    <p:cSldViewPr snapToGrid="0">
      <p:cViewPr varScale="1">
        <p:scale>
          <a:sx n="81" d="100"/>
          <a:sy n="81" d="100"/>
        </p:scale>
        <p:origin x="710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presProps" Target="presProps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tableStyles" Target="tableStyles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viewProps" Target="view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8" Type="http://schemas.openxmlformats.org/officeDocument/2006/relationships/slide" Target="slides/slide5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DE188E-811F-48F9-8583-D3E48C9BDE11}" type="datetimeFigureOut">
              <a:rPr lang="zh-TW" altLang="en-US" smtClean="0"/>
              <a:t>2026/4/23</a:t>
            </a:fld>
            <a:endParaRPr lang="zh-TW" altLang="en-US"/>
          </a:p>
        </p:txBody>
      </p:sp>
      <p:sp>
        <p:nvSpPr>
          <p:cNvPr id="4" name="投影片影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0C0D9E-980D-4A63-82E0-A49BB4B0490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058177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生詞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6C277E3A-C0EF-4EB4-BCFC-1FA48A83534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17" name="文字版面配置區 16">
            <a:extLst>
              <a:ext uri="{FF2B5EF4-FFF2-40B4-BE49-F238E27FC236}">
                <a16:creationId xmlns:a16="http://schemas.microsoft.com/office/drawing/2014/main" id="{2B266D99-4EEE-4592-A629-470E15E5177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85057" y="5715000"/>
            <a:ext cx="11811681" cy="1006475"/>
          </a:xfrm>
        </p:spPr>
        <p:txBody>
          <a:bodyPr anchor="ctr">
            <a:normAutofit/>
          </a:bodyPr>
          <a:lstStyle>
            <a:lvl1pPr marL="0" indent="0">
              <a:buNone/>
              <a:defRPr sz="36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TW" altLang="en-US" dirty="0"/>
              <a:t>按一下以編輯母片文字樣式</a:t>
            </a: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91825F54-7F5E-41D4-932D-BEBA7FEB88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73434"/>
            <a:ext cx="9144000" cy="2387600"/>
          </a:xfrm>
        </p:spPr>
        <p:txBody>
          <a:bodyPr anchor="ctr">
            <a:noAutofit/>
          </a:bodyPr>
          <a:lstStyle>
            <a:lvl1pPr algn="ctr">
              <a:defRPr sz="16600">
                <a:latin typeface="標楷體" panose="03000509000000000000" pitchFamily="65" charset="-120"/>
                <a:ea typeface="標楷體" panose="03000509000000000000" pitchFamily="65" charset="-120"/>
              </a:defRPr>
            </a:lvl1pPr>
          </a:lstStyle>
          <a:p>
            <a:r>
              <a:rPr lang="zh-TW" altLang="en-US" dirty="0"/>
              <a:t>按一下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D13762E0-6380-45EB-ADE9-F856C6F2EEC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914698"/>
            <a:ext cx="9144000" cy="1427589"/>
          </a:xfrm>
        </p:spPr>
        <p:txBody>
          <a:bodyPr>
            <a:normAutofit/>
          </a:bodyPr>
          <a:lstStyle>
            <a:lvl1pPr marL="0" indent="0" algn="ctr">
              <a:buNone/>
              <a:defRPr sz="88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dirty="0"/>
              <a:t>按一下</a:t>
            </a:r>
          </a:p>
        </p:txBody>
      </p:sp>
    </p:spTree>
    <p:extLst>
      <p:ext uri="{BB962C8B-B14F-4D97-AF65-F5344CB8AC3E}">
        <p14:creationId xmlns:p14="http://schemas.microsoft.com/office/powerpoint/2010/main" val="29253373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生詞表_專有名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2E5A868C-DB02-4EF7-9168-68EDBD0E64E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17" name="文字版面配置區 16">
            <a:extLst>
              <a:ext uri="{FF2B5EF4-FFF2-40B4-BE49-F238E27FC236}">
                <a16:creationId xmlns:a16="http://schemas.microsoft.com/office/drawing/2014/main" id="{2B266D99-4EEE-4592-A629-470E15E5177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85057" y="5715000"/>
            <a:ext cx="11811681" cy="1006475"/>
          </a:xfrm>
        </p:spPr>
        <p:txBody>
          <a:bodyPr anchor="ctr">
            <a:normAutofit/>
          </a:bodyPr>
          <a:lstStyle>
            <a:lvl1pPr marL="0" indent="0">
              <a:buNone/>
              <a:defRPr sz="36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TW" altLang="en-US" dirty="0"/>
              <a:t>按一下以編輯母片文字樣式</a:t>
            </a: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91825F54-7F5E-41D4-932D-BEBA7FEB88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73434"/>
            <a:ext cx="9144000" cy="2387600"/>
          </a:xfrm>
        </p:spPr>
        <p:txBody>
          <a:bodyPr anchor="ctr">
            <a:noAutofit/>
          </a:bodyPr>
          <a:lstStyle>
            <a:lvl1pPr algn="ctr">
              <a:defRPr sz="16600">
                <a:latin typeface="標楷體" panose="03000509000000000000" pitchFamily="65" charset="-120"/>
                <a:ea typeface="標楷體" panose="03000509000000000000" pitchFamily="65" charset="-120"/>
              </a:defRPr>
            </a:lvl1pPr>
          </a:lstStyle>
          <a:p>
            <a:r>
              <a:rPr lang="zh-TW" altLang="en-US" dirty="0"/>
              <a:t>按一下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D13762E0-6380-45EB-ADE9-F856C6F2EEC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914698"/>
            <a:ext cx="9144000" cy="1427589"/>
          </a:xfrm>
        </p:spPr>
        <p:txBody>
          <a:bodyPr>
            <a:normAutofit/>
          </a:bodyPr>
          <a:lstStyle>
            <a:lvl1pPr marL="0" indent="0" algn="ctr">
              <a:buNone/>
              <a:defRPr sz="88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dirty="0"/>
              <a:t>按一下</a:t>
            </a:r>
          </a:p>
        </p:txBody>
      </p:sp>
    </p:spTree>
    <p:extLst>
      <p:ext uri="{BB962C8B-B14F-4D97-AF65-F5344CB8AC3E}">
        <p14:creationId xmlns:p14="http://schemas.microsoft.com/office/powerpoint/2010/main" val="6524645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796EF532-4E96-412A-8DAD-4A61AB6AF3A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2" name="標題 1">
            <a:extLst>
              <a:ext uri="{FF2B5EF4-FFF2-40B4-BE49-F238E27FC236}">
                <a16:creationId xmlns:a16="http://schemas.microsoft.com/office/drawing/2014/main" id="{91825F54-7F5E-41D4-932D-BEBA7FEB88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456595"/>
            <a:ext cx="9144000" cy="2387600"/>
          </a:xfrm>
        </p:spPr>
        <p:txBody>
          <a:bodyPr anchor="ctr">
            <a:noAutofit/>
          </a:bodyPr>
          <a:lstStyle>
            <a:lvl1pPr algn="ctr">
              <a:defRPr sz="16600">
                <a:latin typeface="標楷體" panose="03000509000000000000" pitchFamily="65" charset="-120"/>
                <a:ea typeface="標楷體" panose="03000509000000000000" pitchFamily="65" charset="-120"/>
              </a:defRPr>
            </a:lvl1pPr>
          </a:lstStyle>
          <a:p>
            <a:r>
              <a:rPr lang="zh-TW" altLang="en-US" dirty="0"/>
              <a:t>按一下</a:t>
            </a:r>
          </a:p>
        </p:txBody>
      </p:sp>
    </p:spTree>
    <p:extLst>
      <p:ext uri="{BB962C8B-B14F-4D97-AF65-F5344CB8AC3E}">
        <p14:creationId xmlns:p14="http://schemas.microsoft.com/office/powerpoint/2010/main" val="11349412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圖片 12">
            <a:extLst>
              <a:ext uri="{FF2B5EF4-FFF2-40B4-BE49-F238E27FC236}">
                <a16:creationId xmlns:a16="http://schemas.microsoft.com/office/drawing/2014/main" id="{73DF84A4-3B6F-462C-824D-DF6B77E5E11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06988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E1473010-4746-48B1-9B0E-15B5AD2272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40757851-3683-42F3-A8A8-165D36FCB7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CF8BE862-DF95-4989-AB8F-82726F60437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5925F630-D964-4D54-8B92-54C8CF02940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31D55285-8DB6-4F61-9175-3BF795B6FC6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BBB343-C3A3-4E0E-A733-88B9DD281862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84723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A4C98870-6BDC-4DA8-A6A6-F4820C591B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8361D476-0C59-4B78-BFA2-ADD3C0C5CFE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0F2DF98C-FAF5-4E49-9AF4-D436D376B12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B271279A-8694-4F54-9823-DB2EB374555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786C80BC-FFD3-4FF3-8ABD-91D39392FD1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C29BF7-1B51-422D-A81A-A6A112EC355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344132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EEB52EA4-5E84-45B7-A8E9-90EFFE9590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6BCADB88-75D6-4A53-A87C-B05C7A95D5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AF49A3E9-0B6F-466D-A577-E811E3C5A03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5C051838-3949-4C8B-BD75-C1EB1A3FE93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0577BFEA-12BA-4C30-A18B-958B307885A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134C59-A706-479A-BB16-426ADBAC041A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371315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7" r:id="rId2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5">
            <a:extLst>
              <a:ext uri="{FF2B5EF4-FFF2-40B4-BE49-F238E27FC236}">
                <a16:creationId xmlns:a16="http://schemas.microsoft.com/office/drawing/2014/main" id="{D8DF45CF-E7B4-41E6-9510-9984A3FF0B0A}"/>
              </a:ext>
            </a:extLst>
          </p:cNvPr>
          <p:cNvSpPr txBox="1">
            <a:spLocks/>
          </p:cNvSpPr>
          <p:nvPr/>
        </p:nvSpPr>
        <p:spPr>
          <a:xfrm>
            <a:off x="707010" y="4181827"/>
            <a:ext cx="9942136" cy="17628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8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第六课 地产地消</a:t>
            </a:r>
          </a:p>
        </p:txBody>
      </p:sp>
    </p:spTree>
    <p:extLst>
      <p:ext uri="{BB962C8B-B14F-4D97-AF65-F5344CB8AC3E}">
        <p14:creationId xmlns:p14="http://schemas.microsoft.com/office/powerpoint/2010/main" val="61634118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9A37A25E-9ABF-4499-A465-EEDB95A0F65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origin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AD0D55F0-F01A-48B9-B125-C6A50091BB9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产地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FC2A2D02-DAB6-49E3-AB9F-D5D0CA413A1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chǎndì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E66909EF-FFD8-44A8-B57F-11BB9C66E85F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6-9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3742754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2DC3C1AB-4B9D-4016-97D8-CCD3C0BD6ED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season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B47EED63-D95A-4BCA-82E3-9D49971D8E3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产季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0E8958A0-9711-45AD-A429-835AEA2A357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chǎnjì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DD33E361-5331-4D65-B2F1-01D16FB639C9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6-10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007906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2DAD2516-EEE9-4683-887A-72CADB9492B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satisfy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99E184C2-5BB1-4748-A031-EF1D6B3891A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满足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A57245D3-DD99-4BDA-974B-D4BA488BAEF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mǎnzú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0AB29EB2-E831-4175-965A-05F51775ED90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6-11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62568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25195AF2-CCB3-452C-BECE-3B9D6BED707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desire for good tastes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E032DD4D-3946-40BB-A435-5BEC2CF9B76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口腹之欲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193EABA6-93F4-4556-BE65-EE714424D3B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kǒufù</a:t>
            </a:r>
            <a:r>
              <a:rPr lang="zh-TW" altLang="en-US" dirty="0"/>
              <a:t> </a:t>
            </a:r>
            <a:r>
              <a:rPr lang="en-US" altLang="zh-TW" dirty="0" err="1"/>
              <a:t>zhīyù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A3E87611-B0A5-4F2A-B097-F2AABCC9919F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6-12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920956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7DFBEE2F-C6E5-4B0F-AE05-7E99D139E3D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long-distance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47459C53-FC69-475C-93D4-4BC19FD7324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长途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1EA2C4E0-5AFE-4F38-898A-F5D6F62973F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chángtú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1B84FEDF-AEB8-480B-985C-69460FAF3F84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6-13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221851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7DCA06E8-29E0-4825-92BB-9EF8C655B87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transportation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B1A2F1D0-97E8-41EA-A15B-242694B5112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运送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50B4C386-CBA9-40C2-A499-169328FE6F9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yùnsòng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45CB2AE1-B8CA-4235-AAF5-E76942F38645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6-14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016621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6EEA4A54-41BA-4CCE-A933-197D5E4C64E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waste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B6DEC095-8FCB-4E83-9480-577087CA4BD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浪费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40BF31C5-1C4A-4914-B60E-E4E8A0B1434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làngfèi</a:t>
            </a:r>
            <a:endParaRPr lang="zh-TW" altLang="en-US" dirty="0"/>
          </a:p>
        </p:txBody>
      </p:sp>
      <p:sp>
        <p:nvSpPr>
          <p:cNvPr id="8" name="文字方塊 7">
            <a:extLst>
              <a:ext uri="{FF2B5EF4-FFF2-40B4-BE49-F238E27FC236}">
                <a16:creationId xmlns:a16="http://schemas.microsoft.com/office/drawing/2014/main" id="{05019F76-CF25-49A9-AA73-876A5CE177C7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6-15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995685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9992BDBD-0B00-4042-8065-A7B90834B3C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produce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D90ECA5A-13AE-4968-8FF3-D8CD0AFEA11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制造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AA77917D-E528-4789-ADF7-2C5B482DE86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zhìzào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26398804-D255-4622-ACCA-05B151EEDB94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6-16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624213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F619F3F9-FFF9-40A3-A30E-9F88F47EC72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cost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E90BADE7-D22B-464A-B56B-FD578F1534F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成本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8E64D4EA-A2CD-4A9D-9B53-873E96A069A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chéngběn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2C9FC428-F615-4A27-800A-57AED344A410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6-17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471048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22C1AB7E-6338-4B43-9260-E0BF45D4F06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compete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C2627B5C-62D9-4A7A-A79F-A469E431276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竞争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60539DEE-F523-402F-BB47-A199988A19F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jìngzhēng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CB39649D-A077-45D0-8A43-D36D67EE02D8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6-18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85464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字版面配置區 22">
            <a:extLst>
              <a:ext uri="{FF2B5EF4-FFF2-40B4-BE49-F238E27FC236}">
                <a16:creationId xmlns:a16="http://schemas.microsoft.com/office/drawing/2014/main" id="{8BC5DB98-9988-4CAE-8017-5FC1B3BA88D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/>
          </a:bodyPr>
          <a:lstStyle/>
          <a:p>
            <a:r>
              <a:rPr lang="en-US" altLang="zh-TW" dirty="0"/>
              <a:t>local production and</a:t>
            </a:r>
            <a:r>
              <a:rPr lang="zh-TW" altLang="en-US" dirty="0"/>
              <a:t> </a:t>
            </a:r>
            <a:r>
              <a:rPr lang="en-US" altLang="zh-TW" dirty="0"/>
              <a:t>local consumption</a:t>
            </a:r>
          </a:p>
        </p:txBody>
      </p:sp>
      <p:sp>
        <p:nvSpPr>
          <p:cNvPr id="4" name="標題 3">
            <a:extLst>
              <a:ext uri="{FF2B5EF4-FFF2-40B4-BE49-F238E27FC236}">
                <a16:creationId xmlns:a16="http://schemas.microsoft.com/office/drawing/2014/main" id="{41F14C73-31E7-4AAA-8967-237149C01EF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地产地消</a:t>
            </a:r>
          </a:p>
        </p:txBody>
      </p:sp>
      <p:sp>
        <p:nvSpPr>
          <p:cNvPr id="5" name="副標題 4">
            <a:extLst>
              <a:ext uri="{FF2B5EF4-FFF2-40B4-BE49-F238E27FC236}">
                <a16:creationId xmlns:a16="http://schemas.microsoft.com/office/drawing/2014/main" id="{89178C55-D901-4301-AB1A-9734CC4136D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dìchǎn</a:t>
            </a:r>
            <a:r>
              <a:rPr lang="en-US" altLang="zh-TW" dirty="0"/>
              <a:t> </a:t>
            </a:r>
            <a:r>
              <a:rPr lang="en-US" altLang="zh-TW" dirty="0" err="1"/>
              <a:t>dìxiāo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42A0CDCB-D0F4-444D-A1CC-85D2F0345667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6-1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055696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B10C0C50-0293-419D-B17E-21E1A64A153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face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78F4C1D8-DEC6-447A-A1A6-65428649B2C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面临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F71AA18A-310B-4490-838A-53F71D2DFD8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miànlín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3DD35B47-3C87-4B0B-9E14-A578B7C3EC7F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6-19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55235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24CBB1A5-DFE9-4B5B-BA92-FC42CE0E04E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propose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42BFED65-A8B4-48E8-AA20-BE691737BBF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提出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F91FAE6B-0520-4B62-B36D-B8E62840362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tíchū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B2E560FF-4C14-4AE6-811A-6E9E545A1328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6-20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114344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AC10CCD5-6859-4F32-8F23-8860D797C83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concept, idea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B5CF4BAF-C937-4DA6-8649-B4B7C4C01B9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概念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1D9C3FDC-8138-490A-BD18-B71B66B1A15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gàiniàn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941F287B-11C6-446F-9268-266DEA129B5C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6-21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587072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5FF4AE48-6CE9-4FAB-A116-BDD595BE58B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mileage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5E9B34EB-51C2-488B-BA7B-020C094D6EA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里程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7B388559-9A27-4B32-A5C2-B47AD57913D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lǐchéng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CB4E4027-5CCB-4B74-B7F7-6A8DCB8DF897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6-22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60537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ACA8898B-0494-481B-9172-DDEA3DD41BD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community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8662BC4D-93B3-41C0-9A60-336799391F7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社区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E9D6A5A1-9082-405E-8202-70672701327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shèqū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DEA5E8D3-A39F-4D7B-897D-B0FD5D986483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6-23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059925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95FD18A0-9E2E-46BC-B909-ABE780C990E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combine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B7AA7143-14F5-465D-8248-EBB2A06DE89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结合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BF9C96FA-2965-495B-B335-51452F3D09A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jiéhé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2C42B769-52A8-4977-88F3-22C4633313A1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6-24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258424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F1B3A014-5C2C-4F9E-8EB3-9743E615B24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sell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9120790A-9365-4D31-9362-9B0C8878EC5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销售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26DAA0BF-D0EA-4FDB-A671-0A557DD8E9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xiāoshòu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FB25EE64-FCF2-47C4-BBA1-9F94D679FFAD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6-25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748141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75ABF0FA-3C43-46E6-B5B4-294A2FF0A77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scope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60C86821-13B6-487B-8C60-8A35AE3D199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范围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798F2A03-D3AF-4C9F-BFA0-ABDF5756F72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fànwéi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750C1096-F09B-4C00-99DC-1D714583E30E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6-26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897685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1A3388EF-3B37-47EE-872D-9AADAA74F2C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impact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E10E75FA-89D7-4FD4-A5A2-45BA09A14E1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冲击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8E4A6A9C-5CA0-42DE-AAF4-A9DD9482DC9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chōngjí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6D1C08D8-CD39-4BA5-AD0B-EF4AD6A4F8AD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6-27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531469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E88DCBE4-17DC-4DCA-BB09-34290FA9C93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route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F103488C-755A-43CB-AA35-4822ED84DE0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路程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922994E8-E84E-437A-A8AA-B9BBCFEACD6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lùchéng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07074FE9-6199-4684-BEA5-5323AC1B7EE4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6-28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88145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1B17022F-B5F9-4E35-9B5E-7DC70E37D4D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global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04A60BFC-F898-429A-B5DC-2071F7D0A65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全球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0AC25869-333D-4850-9DE7-54188E6CF7A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quánqiú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878747BC-8C3E-44D5-9130-579AF037B5CB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6-2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933640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9A45A098-63F4-4D11-947E-821FEA6321E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transparent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EF64056E-D933-4ED5-8C97-4422F62BC9E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透明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CD5FADC7-EAD7-46D7-9B0E-0EB67294F53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tòumíng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B8E5C7EE-D163-4CCB-9A79-525C691AE04A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6-29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541545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81D5D90D-9316-49A6-9565-042B8842CD0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free of worries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813A18EB-A77A-4968-A079-2D0210D7810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安心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A094A9F6-7093-4A2A-8FB4-83572BBAF4B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ānxīn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DF81230B-901D-4D7F-A41D-DFEF7402070B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6-30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777967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DFD964F1-5291-4D5F-97A0-3A84266EF76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process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58C88673-AE1C-42A1-AF82-3CA1B6F90C8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过程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1E6ABBBB-954A-428B-B9F1-AE043F6F217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guòchéng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06E40699-EFFA-4B39-A18E-996701036761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6-31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8392077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695ACD0B-158A-405F-B345-7EBA1A97448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carbon dioxide</a:t>
            </a:r>
            <a:endParaRPr lang="zh-TW" altLang="en-US" dirty="0"/>
          </a:p>
        </p:txBody>
      </p:sp>
      <p:sp>
        <p:nvSpPr>
          <p:cNvPr id="4" name="標題 3">
            <a:extLst>
              <a:ext uri="{FF2B5EF4-FFF2-40B4-BE49-F238E27FC236}">
                <a16:creationId xmlns:a16="http://schemas.microsoft.com/office/drawing/2014/main" id="{14AF55D9-E75A-4DEF-92FA-975D677D1E0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二氧化碳</a:t>
            </a:r>
          </a:p>
        </p:txBody>
      </p:sp>
      <p:sp>
        <p:nvSpPr>
          <p:cNvPr id="5" name="副標題 4">
            <a:extLst>
              <a:ext uri="{FF2B5EF4-FFF2-40B4-BE49-F238E27FC236}">
                <a16:creationId xmlns:a16="http://schemas.microsoft.com/office/drawing/2014/main" id="{955E7EDA-CAF1-46CA-9CE3-2C45508E24B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èryǎnghuàtàn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B80C6128-2395-4CB6-A047-6D6EF13D076F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专有名词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-1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612354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F1988DBC-3F11-45AA-AE3D-93B11144B15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greenhouse effect</a:t>
            </a:r>
            <a:endParaRPr lang="zh-TW" altLang="en-US" dirty="0"/>
          </a:p>
        </p:txBody>
      </p:sp>
      <p:sp>
        <p:nvSpPr>
          <p:cNvPr id="4" name="標題 3">
            <a:extLst>
              <a:ext uri="{FF2B5EF4-FFF2-40B4-BE49-F238E27FC236}">
                <a16:creationId xmlns:a16="http://schemas.microsoft.com/office/drawing/2014/main" id="{240D61D7-EA1C-4871-9F52-CC723BEEEF2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温室效应</a:t>
            </a:r>
          </a:p>
        </p:txBody>
      </p:sp>
      <p:sp>
        <p:nvSpPr>
          <p:cNvPr id="5" name="副標題 4">
            <a:extLst>
              <a:ext uri="{FF2B5EF4-FFF2-40B4-BE49-F238E27FC236}">
                <a16:creationId xmlns:a16="http://schemas.microsoft.com/office/drawing/2014/main" id="{BD439D72-534F-49EC-A908-6A74FEA5039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wēnshì</a:t>
            </a:r>
            <a:r>
              <a:rPr lang="en-US" altLang="zh-TW" dirty="0"/>
              <a:t> </a:t>
            </a:r>
            <a:r>
              <a:rPr lang="en-US" altLang="zh-TW" dirty="0" err="1"/>
              <a:t>xiàoyìng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39E8BC77-56C9-4A34-910F-5AD939945D96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专有名词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-2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22325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9FE9C76D-1146-4BD3-A514-9CF8B5C5AF8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trade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F491A3F9-5C09-4321-86BC-6CA59A1B35D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贸易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C2F6F146-F02C-4EF2-BB88-533FB79CAB1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màoyì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48F0DD98-D933-4C27-B5A2-49F48CF60CBC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6-3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61032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23000203-DEEF-41FF-99A0-B593D449843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seasonal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1EE6965C-54C7-42B6-943F-7F83DECC358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当季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0E2A642F-67BC-4CC6-A8FC-2259CBF510E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dāngjì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3831C32C-471D-404C-BF1B-E3B0F7D27436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6-4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72556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1F11B321-9BEC-4A81-84FE-B84DBE7CE3C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fruits and vegetables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B5F62A2F-3C6F-4A83-8123-32A0E219869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蔬果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136BD1ED-86E5-43D0-8CFA-7D257FE64D7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shūguǒ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B81874D5-A6A6-4944-8601-AF348583C982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6-5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99827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字版面配置區 13">
            <a:extLst>
              <a:ext uri="{FF2B5EF4-FFF2-40B4-BE49-F238E27FC236}">
                <a16:creationId xmlns:a16="http://schemas.microsoft.com/office/drawing/2014/main" id="{D604BBBC-F624-4117-BFD0-8F0975A81F7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cantaloupe</a:t>
            </a:r>
            <a:endParaRPr lang="zh-TW" altLang="en-US" dirty="0"/>
          </a:p>
        </p:txBody>
      </p:sp>
      <p:sp>
        <p:nvSpPr>
          <p:cNvPr id="11" name="標題 10">
            <a:extLst>
              <a:ext uri="{FF2B5EF4-FFF2-40B4-BE49-F238E27FC236}">
                <a16:creationId xmlns:a16="http://schemas.microsoft.com/office/drawing/2014/main" id="{A55725D6-5413-4C76-82F4-C8246DDFC74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哈密瓜</a:t>
            </a:r>
          </a:p>
        </p:txBody>
      </p:sp>
      <p:sp>
        <p:nvSpPr>
          <p:cNvPr id="12" name="副標題 11">
            <a:extLst>
              <a:ext uri="{FF2B5EF4-FFF2-40B4-BE49-F238E27FC236}">
                <a16:creationId xmlns:a16="http://schemas.microsoft.com/office/drawing/2014/main" id="{EFBCBD40-6DD3-4319-8A34-972EB5352A1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hāmìguā</a:t>
            </a:r>
            <a:endParaRPr lang="zh-TW" altLang="en-US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043FE781-AE08-499B-99D8-E3BC20A4F044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6-6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93445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9FDBE272-264F-4AFF-B686-D6314599ACA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cherry</a:t>
            </a:r>
            <a:endParaRPr lang="zh-TW" altLang="en-US" dirty="0"/>
          </a:p>
        </p:txBody>
      </p:sp>
      <p:sp>
        <p:nvSpPr>
          <p:cNvPr id="4" name="標題 3">
            <a:extLst>
              <a:ext uri="{FF2B5EF4-FFF2-40B4-BE49-F238E27FC236}">
                <a16:creationId xmlns:a16="http://schemas.microsoft.com/office/drawing/2014/main" id="{DF9C5C1D-15F9-4B81-9381-9C09067A401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樱桃</a:t>
            </a:r>
          </a:p>
        </p:txBody>
      </p:sp>
      <p:sp>
        <p:nvSpPr>
          <p:cNvPr id="5" name="副標題 4">
            <a:extLst>
              <a:ext uri="{FF2B5EF4-FFF2-40B4-BE49-F238E27FC236}">
                <a16:creationId xmlns:a16="http://schemas.microsoft.com/office/drawing/2014/main" id="{8BA6F820-1EA9-4E46-A6CE-E924E2EA2CF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yīngtáo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33CD3543-C314-4361-AE7B-E90008B5D28A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6-7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932363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1A09A29E-B060-4199-B42C-2EB52C92B3B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blueberry</a:t>
            </a:r>
            <a:endParaRPr lang="zh-TW" altLang="en-US" dirty="0"/>
          </a:p>
        </p:txBody>
      </p:sp>
      <p:sp>
        <p:nvSpPr>
          <p:cNvPr id="4" name="標題 3">
            <a:extLst>
              <a:ext uri="{FF2B5EF4-FFF2-40B4-BE49-F238E27FC236}">
                <a16:creationId xmlns:a16="http://schemas.microsoft.com/office/drawing/2014/main" id="{1813798A-0FBC-4627-A45E-089B4315E3F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蓝莓</a:t>
            </a:r>
          </a:p>
        </p:txBody>
      </p:sp>
      <p:sp>
        <p:nvSpPr>
          <p:cNvPr id="5" name="副標題 4">
            <a:extLst>
              <a:ext uri="{FF2B5EF4-FFF2-40B4-BE49-F238E27FC236}">
                <a16:creationId xmlns:a16="http://schemas.microsoft.com/office/drawing/2014/main" id="{0A7BC1B5-37E7-493E-9080-378D2D3D1E2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lánméi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706B83C1-55DE-4F0A-8EA3-43657FD7CF00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6-8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71016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訂設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自訂設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223</TotalTime>
  <Words>261</Words>
  <Application>Microsoft Office PowerPoint</Application>
  <PresentationFormat>寬螢幕</PresentationFormat>
  <Paragraphs>166</Paragraphs>
  <Slides>34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6</vt:i4>
      </vt:variant>
      <vt:variant>
        <vt:lpstr>佈景主題</vt:lpstr>
      </vt:variant>
      <vt:variant>
        <vt:i4>3</vt:i4>
      </vt:variant>
      <vt:variant>
        <vt:lpstr>投影片標題</vt:lpstr>
      </vt:variant>
      <vt:variant>
        <vt:i4>34</vt:i4>
      </vt:variant>
    </vt:vector>
  </HeadingPairs>
  <TitlesOfParts>
    <vt:vector size="43" baseType="lpstr">
      <vt:lpstr>微軟正黑體</vt:lpstr>
      <vt:lpstr>標楷體</vt:lpstr>
      <vt:lpstr>Arial</vt:lpstr>
      <vt:lpstr>Calibri</vt:lpstr>
      <vt:lpstr>Calibri Light</vt:lpstr>
      <vt:lpstr>Times New Roman</vt:lpstr>
      <vt:lpstr>Office 佈景主題</vt:lpstr>
      <vt:lpstr>自訂設計</vt:lpstr>
      <vt:lpstr>1_自訂設計</vt:lpstr>
      <vt:lpstr>PowerPoint 簡報</vt:lpstr>
      <vt:lpstr>地产地消</vt:lpstr>
      <vt:lpstr>全球</vt:lpstr>
      <vt:lpstr>贸易</vt:lpstr>
      <vt:lpstr>当季</vt:lpstr>
      <vt:lpstr>蔬果</vt:lpstr>
      <vt:lpstr>哈密瓜</vt:lpstr>
      <vt:lpstr>樱桃</vt:lpstr>
      <vt:lpstr>蓝莓</vt:lpstr>
      <vt:lpstr>产地</vt:lpstr>
      <vt:lpstr>产季</vt:lpstr>
      <vt:lpstr>满足</vt:lpstr>
      <vt:lpstr>口腹之欲</vt:lpstr>
      <vt:lpstr>长途</vt:lpstr>
      <vt:lpstr>运送</vt:lpstr>
      <vt:lpstr>浪费</vt:lpstr>
      <vt:lpstr>制造</vt:lpstr>
      <vt:lpstr>成本</vt:lpstr>
      <vt:lpstr>竞争</vt:lpstr>
      <vt:lpstr>面临</vt:lpstr>
      <vt:lpstr>提出</vt:lpstr>
      <vt:lpstr>概念</vt:lpstr>
      <vt:lpstr>里程</vt:lpstr>
      <vt:lpstr>社区</vt:lpstr>
      <vt:lpstr>结合</vt:lpstr>
      <vt:lpstr>销售</vt:lpstr>
      <vt:lpstr>范围</vt:lpstr>
      <vt:lpstr>冲击</vt:lpstr>
      <vt:lpstr>路程</vt:lpstr>
      <vt:lpstr>透明</vt:lpstr>
      <vt:lpstr>安心</vt:lpstr>
      <vt:lpstr>过程</vt:lpstr>
      <vt:lpstr>二氧化碳</vt:lpstr>
      <vt:lpstr>温室效应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MTC</dc:creator>
  <cp:lastModifiedBy>MTC</cp:lastModifiedBy>
  <cp:revision>36</cp:revision>
  <dcterms:created xsi:type="dcterms:W3CDTF">2024-07-26T00:45:44Z</dcterms:created>
  <dcterms:modified xsi:type="dcterms:W3CDTF">2026-04-23T04:11:16Z</dcterms:modified>
</cp:coreProperties>
</file>